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regular.fntdata"/><Relationship Id="rId50" Type="http://schemas.openxmlformats.org/officeDocument/2006/relationships/slide" Target="slides/slide44.xml"/><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4b84357f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4b84357f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4b84357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4b84357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4b84357f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4b84357f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2b13c144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2b13c14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2b13c14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2b13c14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2b13c14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2b13c14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4b84357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4b84357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Classification: goal is to predict categorical labels of new instances based on past observations</a:t>
            </a:r>
            <a:endParaRPr/>
          </a:p>
          <a:p>
            <a:pPr indent="-298450" lvl="1" marL="914400" rtl="0" algn="l">
              <a:lnSpc>
                <a:spcPct val="100000"/>
              </a:lnSpc>
              <a:spcBef>
                <a:spcPts val="0"/>
              </a:spcBef>
              <a:spcAft>
                <a:spcPts val="0"/>
              </a:spcAft>
              <a:buSzPts val="1100"/>
              <a:buChar char="○"/>
            </a:pPr>
            <a:r>
              <a:rPr lang="en"/>
              <a:t>Discrete, unordered</a:t>
            </a:r>
            <a:endParaRPr/>
          </a:p>
          <a:p>
            <a:pPr indent="-298450" lvl="0" marL="457200" rtl="0" algn="l">
              <a:lnSpc>
                <a:spcPct val="100000"/>
              </a:lnSpc>
              <a:spcBef>
                <a:spcPts val="0"/>
              </a:spcBef>
              <a:spcAft>
                <a:spcPts val="0"/>
              </a:spcAft>
              <a:buSzPts val="1100"/>
              <a:buChar char="●"/>
            </a:pPr>
            <a:r>
              <a:rPr lang="en"/>
              <a:t>Regression: predicting continuous outcomes</a:t>
            </a:r>
            <a:endParaRPr/>
          </a:p>
          <a:p>
            <a:pPr indent="-298450" lvl="1" marL="914400" rtl="0" algn="l">
              <a:lnSpc>
                <a:spcPct val="100000"/>
              </a:lnSpc>
              <a:spcBef>
                <a:spcPts val="0"/>
              </a:spcBef>
              <a:spcAft>
                <a:spcPts val="0"/>
              </a:spcAft>
              <a:buSzPts val="1100"/>
              <a:buChar char="○"/>
            </a:pPr>
            <a:r>
              <a:rPr lang="en"/>
              <a:t>??? biological example</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Develop a system (agent) that improves its performance based on interactions with the environment</a:t>
            </a:r>
            <a:endParaRPr/>
          </a:p>
          <a:p>
            <a:pPr indent="-298450" lvl="1" marL="914400" rtl="0" algn="l">
              <a:lnSpc>
                <a:spcPct val="100000"/>
              </a:lnSpc>
              <a:spcBef>
                <a:spcPts val="0"/>
              </a:spcBef>
              <a:spcAft>
                <a:spcPts val="0"/>
              </a:spcAft>
              <a:buSzPts val="1100"/>
              <a:buChar char="○"/>
            </a:pPr>
            <a:r>
              <a:rPr lang="en"/>
              <a:t>???biological example</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4b84357f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4b84357f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4b84357f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4b84357f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4b84357f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4b84357f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4b84357f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54b84357f0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 the demo!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4b84357f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54b84357f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4b84357f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54b84357f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4b84357f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54b84357f0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1"/>
              </a:buClr>
              <a:buSzPts val="1200"/>
              <a:buChar char="○"/>
            </a:pPr>
            <a:r>
              <a:rPr lang="en" sz="1200">
                <a:solidFill>
                  <a:schemeClr val="dk1"/>
                </a:solidFill>
              </a:rPr>
              <a:t>Any problem: minimize error--for any problem we define the problem, find the error and minimize it using gradient descent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4b84357f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54b84357f0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Error is how “off” we are or how wrong we are. </a:t>
            </a:r>
            <a:endParaRPr/>
          </a:p>
          <a:p>
            <a:pPr indent="0" lvl="0" marL="0" rtl="0" algn="l">
              <a:lnSpc>
                <a:spcPct val="100000"/>
              </a:lnSpc>
              <a:spcBef>
                <a:spcPts val="0"/>
              </a:spcBef>
              <a:spcAft>
                <a:spcPts val="0"/>
              </a:spcAft>
              <a:buSzPts val="1100"/>
              <a:buNone/>
            </a:pPr>
            <a:r>
              <a:rPr lang="en"/>
              <a:t>J(w) is our error or cost function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43823275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4382327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Domains of Machine Learning (Stats, Programming, Domain Knowledge)</a:t>
            </a:r>
            <a:endParaRPr/>
          </a:p>
          <a:p>
            <a:pPr indent="-298450" lvl="0" marL="457200" rtl="0" algn="l">
              <a:lnSpc>
                <a:spcPct val="100000"/>
              </a:lnSpc>
              <a:spcBef>
                <a:spcPts val="0"/>
              </a:spcBef>
              <a:spcAft>
                <a:spcPts val="0"/>
              </a:spcAft>
              <a:buSzPts val="1100"/>
              <a:buChar char="●"/>
            </a:pPr>
            <a:r>
              <a:rPr lang="en"/>
              <a:t>Good to know where you stand here so you can know what you’d like to do to continue growing</a:t>
            </a:r>
            <a:endParaRPr/>
          </a:p>
          <a:p>
            <a:pPr indent="-298450" lvl="0" marL="457200" rtl="0" algn="l">
              <a:lnSpc>
                <a:spcPct val="100000"/>
              </a:lnSpc>
              <a:spcBef>
                <a:spcPts val="0"/>
              </a:spcBef>
              <a:spcAft>
                <a:spcPts val="0"/>
              </a:spcAft>
              <a:buSzPts val="1100"/>
              <a:buChar char="●"/>
            </a:pPr>
            <a:r>
              <a:rPr lang="en"/>
              <a:t>Although many ML algorithms use linear algebra, we’ll get an intuition for what they’re doing without needing to learn it</a:t>
            </a:r>
            <a:endParaRPr/>
          </a:p>
          <a:p>
            <a:pPr indent="-298450" lvl="0" marL="457200" rtl="0" algn="l">
              <a:lnSpc>
                <a:spcPct val="100000"/>
              </a:lnSpc>
              <a:spcBef>
                <a:spcPts val="0"/>
              </a:spcBef>
              <a:spcAft>
                <a:spcPts val="0"/>
              </a:spcAft>
              <a:buSzPts val="1100"/>
              <a:buChar char="●"/>
            </a:pPr>
            <a:r>
              <a:rPr lang="en"/>
              <a:t>Will provide resources for you</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27.png"/><Relationship Id="rId7" Type="http://schemas.openxmlformats.org/officeDocument/2006/relationships/image" Target="../media/image4.png"/><Relationship Id="rId8"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5"/>
          <p:cNvSpPr txBox="1"/>
          <p:nvPr>
            <p:ph type="ctrTitle"/>
          </p:nvPr>
        </p:nvSpPr>
        <p:spPr>
          <a:xfrm>
            <a:off x="101725" y="744575"/>
            <a:ext cx="89868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3000"/>
              <a:t>Python Machine Learning In Biology:</a:t>
            </a:r>
            <a:endParaRPr sz="3000"/>
          </a:p>
          <a:p>
            <a:pPr indent="0" lvl="0" marL="0" rtl="0" algn="ctr">
              <a:lnSpc>
                <a:spcPct val="100000"/>
              </a:lnSpc>
              <a:spcBef>
                <a:spcPts val="0"/>
              </a:spcBef>
              <a:spcAft>
                <a:spcPts val="0"/>
              </a:spcAft>
              <a:buSzPts val="5200"/>
              <a:buNone/>
            </a:pPr>
            <a:r>
              <a:rPr lang="en"/>
              <a:t>Machine Learning Overview</a:t>
            </a:r>
            <a:endParaRPr/>
          </a:p>
        </p:txBody>
      </p:sp>
      <p:sp>
        <p:nvSpPr>
          <p:cNvPr id="57" name="Google Shape;57;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Nichole Bennett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Questions About Course In General?</a:t>
            </a:r>
            <a:endParaRPr/>
          </a:p>
          <a:p>
            <a:pPr indent="0" lvl="0" marL="0" rtl="0" algn="ctr">
              <a:lnSpc>
                <a:spcPct val="100000"/>
              </a:lnSpc>
              <a:spcBef>
                <a:spcPts val="0"/>
              </a:spcBef>
              <a:spcAft>
                <a:spcPts val="0"/>
              </a:spcAft>
              <a:buSzPts val="3600"/>
              <a:buNone/>
            </a:pPr>
            <a:r>
              <a:t/>
            </a:r>
            <a:endParaRPr/>
          </a:p>
          <a:p>
            <a:pPr indent="0" lvl="0" marL="0" rtl="0" algn="ctr">
              <a:lnSpc>
                <a:spcPct val="100000"/>
              </a:lnSpc>
              <a:spcBef>
                <a:spcPts val="0"/>
              </a:spcBef>
              <a:spcAft>
                <a:spcPts val="0"/>
              </a:spcAft>
              <a:buSzPts val="3600"/>
              <a:buNone/>
            </a:pPr>
            <a:r>
              <a:rPr lang="en"/>
              <a:t>Any Requests?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 to Machine Learning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machine learning?</a:t>
            </a:r>
            <a:endParaRPr/>
          </a:p>
          <a:p>
            <a:pPr indent="0" lvl="0" marL="0" rtl="0" algn="ctr">
              <a:spcBef>
                <a:spcPts val="0"/>
              </a:spcBef>
              <a:spcAft>
                <a:spcPts val="0"/>
              </a:spcAft>
              <a:buNone/>
            </a:pPr>
            <a:r>
              <a:rPr lang="en"/>
              <a:t>Think-Pair-Share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machine learning?</a:t>
            </a:r>
            <a:endParaRPr/>
          </a:p>
          <a:p>
            <a:pPr indent="0" lvl="0" marL="0" rtl="0" algn="l">
              <a:spcBef>
                <a:spcPts val="0"/>
              </a:spcBef>
              <a:spcAft>
                <a:spcPts val="0"/>
              </a:spcAft>
              <a:buNone/>
            </a:pPr>
            <a:r>
              <a:t/>
            </a:r>
            <a:endParaRPr i="1" sz="3000">
              <a:solidFill>
                <a:srgbClr val="CCCCCC"/>
              </a:solidFill>
            </a:endParaRPr>
          </a:p>
          <a:p>
            <a:pPr indent="0" lvl="0" marL="0" rtl="0" algn="l">
              <a:spcBef>
                <a:spcPts val="0"/>
              </a:spcBef>
              <a:spcAft>
                <a:spcPts val="0"/>
              </a:spcAft>
              <a:buNone/>
            </a:pPr>
            <a:r>
              <a:t/>
            </a:r>
            <a:endParaRPr/>
          </a:p>
        </p:txBody>
      </p:sp>
      <p:sp>
        <p:nvSpPr>
          <p:cNvPr id="129" name="Google Shape;129;p27"/>
          <p:cNvSpPr txBox="1"/>
          <p:nvPr>
            <p:ph idx="1" type="body"/>
          </p:nvPr>
        </p:nvSpPr>
        <p:spPr>
          <a:xfrm>
            <a:off x="311700" y="11977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2400"/>
              <a:t>The semi-automated extraction of knowledge from data. </a:t>
            </a:r>
            <a:endParaRPr i="1" sz="2400"/>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machine learning?</a:t>
            </a:r>
            <a:endParaRPr/>
          </a:p>
          <a:p>
            <a:pPr indent="0" lvl="0" marL="0" rtl="0" algn="l">
              <a:spcBef>
                <a:spcPts val="0"/>
              </a:spcBef>
              <a:spcAft>
                <a:spcPts val="0"/>
              </a:spcAft>
              <a:buNone/>
            </a:pPr>
            <a:r>
              <a:t/>
            </a:r>
            <a:endParaRPr i="1" sz="3000">
              <a:solidFill>
                <a:srgbClr val="CCCCCC"/>
              </a:solidFill>
            </a:endParaRPr>
          </a:p>
          <a:p>
            <a:pPr indent="0" lvl="0" marL="0" rtl="0" algn="l">
              <a:spcBef>
                <a:spcPts val="0"/>
              </a:spcBef>
              <a:spcAft>
                <a:spcPts val="0"/>
              </a:spcAft>
              <a:buNone/>
            </a:pPr>
            <a:r>
              <a:t/>
            </a:r>
            <a:endParaRPr/>
          </a:p>
        </p:txBody>
      </p:sp>
      <p:sp>
        <p:nvSpPr>
          <p:cNvPr id="135" name="Google Shape;135;p28"/>
          <p:cNvSpPr txBox="1"/>
          <p:nvPr>
            <p:ph idx="1" type="body"/>
          </p:nvPr>
        </p:nvSpPr>
        <p:spPr>
          <a:xfrm>
            <a:off x="311700" y="11977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The semi-automated extraction of knowledge from data.</a:t>
            </a:r>
            <a:endParaRPr i="1" sz="2400"/>
          </a:p>
          <a:p>
            <a:pPr indent="0" lvl="0" marL="0" rtl="0" algn="l">
              <a:spcBef>
                <a:spcPts val="0"/>
              </a:spcBef>
              <a:spcAft>
                <a:spcPts val="0"/>
              </a:spcAft>
              <a:buNone/>
            </a:pPr>
            <a:r>
              <a:t/>
            </a:r>
            <a:endParaRPr i="1" sz="2400"/>
          </a:p>
          <a:p>
            <a:pPr indent="0" lvl="0" marL="0" rtl="0" algn="l">
              <a:spcBef>
                <a:spcPts val="0"/>
              </a:spcBef>
              <a:spcAft>
                <a:spcPts val="0"/>
              </a:spcAft>
              <a:buNone/>
            </a:pPr>
            <a:r>
              <a:rPr lang="en" sz="2400">
                <a:solidFill>
                  <a:srgbClr val="FFFFFF"/>
                </a:solidFill>
              </a:rPr>
              <a:t>Knowledge from data:</a:t>
            </a:r>
            <a:r>
              <a:rPr lang="en" sz="2400"/>
              <a:t> Starts with a question that might be answerable using data</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solidFill>
                  <a:srgbClr val="FFFFFF"/>
                </a:solidFill>
              </a:rPr>
              <a:t>Automated extraction: </a:t>
            </a:r>
            <a:r>
              <a:rPr lang="en" sz="2400"/>
              <a:t>A computer provides the insight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solidFill>
                  <a:srgbClr val="FFFFFF"/>
                </a:solidFill>
              </a:rPr>
              <a:t>Semi-automated: </a:t>
            </a:r>
            <a:r>
              <a:rPr lang="en" sz="2400"/>
              <a:t>Requires many smart decisions by a human</a:t>
            </a:r>
            <a:endParaRPr sz="2400"/>
          </a:p>
          <a:p>
            <a:pPr indent="0" lvl="0" marL="0" rtl="0" algn="l">
              <a:spcBef>
                <a:spcPts val="0"/>
              </a:spcBef>
              <a:spcAft>
                <a:spcPts val="0"/>
              </a:spcAft>
              <a:buNone/>
            </a:pPr>
            <a:r>
              <a:rPr i="1" lang="en" sz="2400"/>
              <a:t> </a:t>
            </a:r>
            <a:endParaRPr i="1" sz="2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Machine Learning?</a:t>
            </a:r>
            <a:endParaRPr/>
          </a:p>
        </p:txBody>
      </p:sp>
      <p:sp>
        <p:nvSpPr>
          <p:cNvPr id="141" name="Google Shape;141;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Machine Learning is the science of getting computers to learn and act like humans do and improve their learning over time in autonomous fashion, by feeding them data and information in the form of observations and real-world interactions.</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a:t>Instead of humans having to manually derive rules and build models for large data sets, the computer gradually improves the performance of predictive models.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rPr lang="en"/>
              <a:t>This is great for some problems, but it’s not a cure-all.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“Two Cultures” of Statistical Modeling</a:t>
            </a:r>
            <a:endParaRPr/>
          </a:p>
        </p:txBody>
      </p:sp>
      <p:sp>
        <p:nvSpPr>
          <p:cNvPr id="147" name="Google Shape;147;p30"/>
          <p:cNvSpPr txBox="1"/>
          <p:nvPr>
            <p:ph idx="1" type="body"/>
          </p:nvPr>
        </p:nvSpPr>
        <p:spPr>
          <a:xfrm>
            <a:off x="311700" y="1152475"/>
            <a:ext cx="499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a) who knows? Nature doing Nature things.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b) assume a stochastic data model, want explanations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c) assume complex and unknown, want accurate predictions</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8" name="Google Shape;148;p30"/>
          <p:cNvPicPr preferRelativeResize="0"/>
          <p:nvPr/>
        </p:nvPicPr>
        <p:blipFill>
          <a:blip r:embed="rId3">
            <a:alphaModFix/>
          </a:blip>
          <a:stretch>
            <a:fillRect/>
          </a:stretch>
        </p:blipFill>
        <p:spPr>
          <a:xfrm>
            <a:off x="5303201" y="1105250"/>
            <a:ext cx="3709650" cy="3847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“Two Cultures” of Statistical Modeling</a:t>
            </a:r>
            <a:endParaRPr/>
          </a:p>
        </p:txBody>
      </p:sp>
      <p:sp>
        <p:nvSpPr>
          <p:cNvPr id="154" name="Google Shape;154;p31"/>
          <p:cNvSpPr txBox="1"/>
          <p:nvPr>
            <p:ph idx="1" type="body"/>
          </p:nvPr>
        </p:nvSpPr>
        <p:spPr>
          <a:xfrm>
            <a:off x="311700" y="1152475"/>
            <a:ext cx="499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goals for analyzing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Extract some </a:t>
            </a:r>
            <a:r>
              <a:rPr lang="en">
                <a:solidFill>
                  <a:srgbClr val="FFFFFF"/>
                </a:solidFill>
              </a:rPr>
              <a:t>information</a:t>
            </a:r>
            <a:r>
              <a:rPr lang="en"/>
              <a:t> about</a:t>
            </a:r>
            <a:endParaRPr/>
          </a:p>
          <a:p>
            <a:pPr indent="0" lvl="0" marL="0" rtl="0" algn="l">
              <a:spcBef>
                <a:spcPts val="0"/>
              </a:spcBef>
              <a:spcAft>
                <a:spcPts val="0"/>
              </a:spcAft>
              <a:buNone/>
            </a:pPr>
            <a:r>
              <a:rPr lang="en"/>
              <a:t>how nature is associating the response variables to the input variables. (a)</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
                <a:solidFill>
                  <a:srgbClr val="FFFFFF"/>
                </a:solidFill>
              </a:rPr>
              <a:t>Predict</a:t>
            </a:r>
            <a:r>
              <a:rPr lang="en"/>
              <a:t> what the responses are going to be to future input variables. (b)</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pic>
        <p:nvPicPr>
          <p:cNvPr id="155" name="Google Shape;155;p31"/>
          <p:cNvPicPr preferRelativeResize="0"/>
          <p:nvPr/>
        </p:nvPicPr>
        <p:blipFill>
          <a:blip r:embed="rId3">
            <a:alphaModFix/>
          </a:blip>
          <a:stretch>
            <a:fillRect/>
          </a:stretch>
        </p:blipFill>
        <p:spPr>
          <a:xfrm>
            <a:off x="5303201" y="1105250"/>
            <a:ext cx="3709650" cy="3847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311700" y="1388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is useful for accurate predictions for unknown data</a:t>
            </a:r>
            <a:endParaRPr/>
          </a:p>
          <a:p>
            <a:pPr indent="0" lvl="0" marL="0" rtl="0" algn="ctr">
              <a:spcBef>
                <a:spcPts val="0"/>
              </a:spcBef>
              <a:spcAft>
                <a:spcPts val="0"/>
              </a:spcAft>
              <a:buNone/>
            </a:pPr>
            <a:r>
              <a:t/>
            </a:r>
            <a:endParaRPr/>
          </a:p>
          <a:p>
            <a:pPr indent="0" lvl="0" marL="0" rtl="0" algn="ctr">
              <a:spcBef>
                <a:spcPts val="0"/>
              </a:spcBef>
              <a:spcAft>
                <a:spcPts val="0"/>
              </a:spcAft>
              <a:buNone/>
            </a:pPr>
            <a:r>
              <a:rPr i="1" lang="en" sz="3000">
                <a:solidFill>
                  <a:srgbClr val="B7B7B7"/>
                </a:solidFill>
              </a:rPr>
              <a:t>...not</a:t>
            </a:r>
            <a:r>
              <a:rPr i="1" lang="en" sz="3000">
                <a:solidFill>
                  <a:srgbClr val="B7B7B7"/>
                </a:solidFill>
              </a:rPr>
              <a:t> as much for explaining relationships between variables.</a:t>
            </a:r>
            <a:endParaRPr i="1" sz="3000">
              <a:solidFill>
                <a:srgbClr val="B7B7B7"/>
              </a:solidFill>
            </a:endParaRPr>
          </a:p>
        </p:txBody>
      </p:sp>
      <p:pic>
        <p:nvPicPr>
          <p:cNvPr id="161" name="Google Shape;161;p32"/>
          <p:cNvPicPr preferRelativeResize="0"/>
          <p:nvPr/>
        </p:nvPicPr>
        <p:blipFill>
          <a:blip r:embed="rId3">
            <a:alphaModFix/>
          </a:blip>
          <a:stretch>
            <a:fillRect/>
          </a:stretch>
        </p:blipFill>
        <p:spPr>
          <a:xfrm>
            <a:off x="3437900" y="3297450"/>
            <a:ext cx="1846050" cy="1846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33"/>
          <p:cNvPicPr preferRelativeResize="0"/>
          <p:nvPr/>
        </p:nvPicPr>
        <p:blipFill rotWithShape="1">
          <a:blip r:embed="rId3">
            <a:alphaModFix/>
          </a:blip>
          <a:srcRect b="0" l="0" r="0" t="0"/>
          <a:stretch/>
        </p:blipFill>
        <p:spPr>
          <a:xfrm>
            <a:off x="4401779" y="2537088"/>
            <a:ext cx="4913101" cy="3040225"/>
          </a:xfrm>
          <a:prstGeom prst="rect">
            <a:avLst/>
          </a:prstGeom>
          <a:noFill/>
          <a:ln>
            <a:noFill/>
          </a:ln>
        </p:spPr>
      </p:pic>
      <p:sp>
        <p:nvSpPr>
          <p:cNvPr id="167" name="Google Shape;167;p33"/>
          <p:cNvSpPr txBox="1"/>
          <p:nvPr>
            <p:ph type="title"/>
          </p:nvPr>
        </p:nvSpPr>
        <p:spPr>
          <a:xfrm>
            <a:off x="238625" y="374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Applications of Machine Learning</a:t>
            </a:r>
            <a:endParaRPr/>
          </a:p>
        </p:txBody>
      </p:sp>
      <p:pic>
        <p:nvPicPr>
          <p:cNvPr id="168" name="Google Shape;168;p33"/>
          <p:cNvPicPr preferRelativeResize="0"/>
          <p:nvPr/>
        </p:nvPicPr>
        <p:blipFill rotWithShape="1">
          <a:blip r:embed="rId4">
            <a:alphaModFix/>
          </a:blip>
          <a:srcRect b="0" l="0" r="0" t="0"/>
          <a:stretch/>
        </p:blipFill>
        <p:spPr>
          <a:xfrm>
            <a:off x="311700" y="1172017"/>
            <a:ext cx="3189224" cy="1399725"/>
          </a:xfrm>
          <a:prstGeom prst="rect">
            <a:avLst/>
          </a:prstGeom>
          <a:noFill/>
          <a:ln>
            <a:noFill/>
          </a:ln>
        </p:spPr>
      </p:pic>
      <p:pic>
        <p:nvPicPr>
          <p:cNvPr id="169" name="Google Shape;169;p33"/>
          <p:cNvPicPr preferRelativeResize="0"/>
          <p:nvPr/>
        </p:nvPicPr>
        <p:blipFill rotWithShape="1">
          <a:blip r:embed="rId5">
            <a:alphaModFix/>
          </a:blip>
          <a:srcRect b="0" l="0" r="0" t="0"/>
          <a:stretch/>
        </p:blipFill>
        <p:spPr>
          <a:xfrm>
            <a:off x="3500925" y="904425"/>
            <a:ext cx="3238500" cy="2362200"/>
          </a:xfrm>
          <a:prstGeom prst="rect">
            <a:avLst/>
          </a:prstGeom>
          <a:noFill/>
          <a:ln>
            <a:noFill/>
          </a:ln>
        </p:spPr>
      </p:pic>
      <p:pic>
        <p:nvPicPr>
          <p:cNvPr id="170" name="Google Shape;170;p33"/>
          <p:cNvPicPr preferRelativeResize="0"/>
          <p:nvPr/>
        </p:nvPicPr>
        <p:blipFill rotWithShape="1">
          <a:blip r:embed="rId6">
            <a:alphaModFix/>
          </a:blip>
          <a:srcRect b="0" l="0" r="0" t="0"/>
          <a:stretch/>
        </p:blipFill>
        <p:spPr>
          <a:xfrm>
            <a:off x="247625" y="2796275"/>
            <a:ext cx="3189226" cy="2126150"/>
          </a:xfrm>
          <a:prstGeom prst="rect">
            <a:avLst/>
          </a:prstGeom>
          <a:noFill/>
          <a:ln>
            <a:noFill/>
          </a:ln>
        </p:spPr>
      </p:pic>
      <p:pic>
        <p:nvPicPr>
          <p:cNvPr id="171" name="Google Shape;171;p33"/>
          <p:cNvPicPr preferRelativeResize="0"/>
          <p:nvPr/>
        </p:nvPicPr>
        <p:blipFill rotWithShape="1">
          <a:blip r:embed="rId7">
            <a:alphaModFix/>
          </a:blip>
          <a:srcRect b="0" l="0" r="0" t="0"/>
          <a:stretch/>
        </p:blipFill>
        <p:spPr>
          <a:xfrm>
            <a:off x="6616088" y="63538"/>
            <a:ext cx="2143125" cy="2143125"/>
          </a:xfrm>
          <a:prstGeom prst="rect">
            <a:avLst/>
          </a:prstGeom>
          <a:noFill/>
          <a:ln>
            <a:noFill/>
          </a:ln>
        </p:spPr>
      </p:pic>
      <p:pic>
        <p:nvPicPr>
          <p:cNvPr id="172" name="Google Shape;172;p33"/>
          <p:cNvPicPr preferRelativeResize="0"/>
          <p:nvPr/>
        </p:nvPicPr>
        <p:blipFill rotWithShape="1">
          <a:blip r:embed="rId8">
            <a:alphaModFix/>
          </a:blip>
          <a:srcRect b="0" l="0" r="0" t="0"/>
          <a:stretch/>
        </p:blipFill>
        <p:spPr>
          <a:xfrm>
            <a:off x="2869925" y="3871248"/>
            <a:ext cx="2423175" cy="121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Course Information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6" name="Shape 176"/>
        <p:cNvGrpSpPr/>
        <p:nvPr/>
      </p:nvGrpSpPr>
      <p:grpSpPr>
        <a:xfrm>
          <a:off x="0" y="0"/>
          <a:ext cx="0" cy="0"/>
          <a:chOff x="0" y="0"/>
          <a:chExt cx="0" cy="0"/>
        </a:xfrm>
      </p:grpSpPr>
      <p:pic>
        <p:nvPicPr>
          <p:cNvPr id="177" name="Google Shape;177;p34"/>
          <p:cNvPicPr preferRelativeResize="0"/>
          <p:nvPr/>
        </p:nvPicPr>
        <p:blipFill rotWithShape="1">
          <a:blip r:embed="rId3">
            <a:alphaModFix/>
          </a:blip>
          <a:srcRect b="0" l="0" r="0" t="0"/>
          <a:stretch/>
        </p:blipFill>
        <p:spPr>
          <a:xfrm>
            <a:off x="914400" y="152400"/>
            <a:ext cx="7143876"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Supervised Learning </a:t>
            </a:r>
            <a:endParaRPr/>
          </a:p>
        </p:txBody>
      </p:sp>
      <p:sp>
        <p:nvSpPr>
          <p:cNvPr id="183" name="Google Shape;183;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Learn a model from labeled training data that allows us to make predictions about unseen or future data. </a:t>
            </a:r>
            <a:endParaRPr/>
          </a:p>
          <a:p>
            <a:pPr indent="0" lvl="0" marL="0" rtl="0" algn="l">
              <a:lnSpc>
                <a:spcPct val="115000"/>
              </a:lnSpc>
              <a:spcBef>
                <a:spcPts val="1600"/>
              </a:spcBef>
              <a:spcAft>
                <a:spcPts val="1600"/>
              </a:spcAft>
              <a:buSzPts val="1800"/>
              <a:buNone/>
            </a:pPr>
            <a:r>
              <a:t/>
            </a:r>
            <a:endParaRPr/>
          </a:p>
        </p:txBody>
      </p:sp>
      <p:pic>
        <p:nvPicPr>
          <p:cNvPr id="184" name="Google Shape;184;p35"/>
          <p:cNvPicPr preferRelativeResize="0"/>
          <p:nvPr/>
        </p:nvPicPr>
        <p:blipFill rotWithShape="1">
          <a:blip r:embed="rId3">
            <a:alphaModFix/>
          </a:blip>
          <a:srcRect b="0" l="0" r="0" t="0"/>
          <a:stretch/>
        </p:blipFill>
        <p:spPr>
          <a:xfrm>
            <a:off x="1455200" y="2017500"/>
            <a:ext cx="5627350" cy="3126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190" name="Google Shape;19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Making predictions using data</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
              <a:t>Example: Is a given email "spam" or "ham"?</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There is an outcome we are trying to predict</a:t>
            </a:r>
            <a:endParaRPr/>
          </a:p>
          <a:p>
            <a:pPr indent="0" lvl="0" marL="0" rtl="0" algn="l">
              <a:spcBef>
                <a:spcPts val="0"/>
              </a:spcBef>
              <a:spcAft>
                <a:spcPts val="0"/>
              </a:spcAft>
              <a:buNone/>
            </a:pPr>
            <a:r>
              <a:t/>
            </a:r>
            <a:endParaRPr/>
          </a:p>
        </p:txBody>
      </p:sp>
      <p:pic>
        <p:nvPicPr>
          <p:cNvPr id="191" name="Google Shape;191;p36"/>
          <p:cNvPicPr preferRelativeResize="0"/>
          <p:nvPr/>
        </p:nvPicPr>
        <p:blipFill>
          <a:blip r:embed="rId3">
            <a:alphaModFix/>
          </a:blip>
          <a:stretch>
            <a:fillRect/>
          </a:stretch>
        </p:blipFill>
        <p:spPr>
          <a:xfrm>
            <a:off x="5289000" y="1853925"/>
            <a:ext cx="3543300" cy="2647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Supervised Learning:</a:t>
            </a:r>
            <a:endParaRPr/>
          </a:p>
          <a:p>
            <a:pPr indent="0" lvl="0" marL="0" rtl="0" algn="l">
              <a:lnSpc>
                <a:spcPct val="100000"/>
              </a:lnSpc>
              <a:spcBef>
                <a:spcPts val="0"/>
              </a:spcBef>
              <a:spcAft>
                <a:spcPts val="0"/>
              </a:spcAft>
              <a:buSzPts val="2800"/>
              <a:buNone/>
            </a:pPr>
            <a:r>
              <a:rPr lang="en"/>
              <a:t>Classification vs. Regression</a:t>
            </a:r>
            <a:endParaRPr/>
          </a:p>
        </p:txBody>
      </p:sp>
      <p:sp>
        <p:nvSpPr>
          <p:cNvPr id="197" name="Google Shape;197;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98" name="Google Shape;198;p37"/>
          <p:cNvPicPr preferRelativeResize="0"/>
          <p:nvPr/>
        </p:nvPicPr>
        <p:blipFill rotWithShape="1">
          <a:blip r:embed="rId3">
            <a:alphaModFix/>
          </a:blip>
          <a:srcRect b="0" l="0" r="0" t="0"/>
          <a:stretch/>
        </p:blipFill>
        <p:spPr>
          <a:xfrm>
            <a:off x="1152050" y="1587100"/>
            <a:ext cx="7112800" cy="355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Reinforcement Learning</a:t>
            </a:r>
            <a:endParaRPr/>
          </a:p>
        </p:txBody>
      </p:sp>
      <p:sp>
        <p:nvSpPr>
          <p:cNvPr id="204" name="Google Shape;204;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05" name="Google Shape;205;p38"/>
          <p:cNvPicPr preferRelativeResize="0"/>
          <p:nvPr/>
        </p:nvPicPr>
        <p:blipFill rotWithShape="1">
          <a:blip r:embed="rId3">
            <a:alphaModFix/>
          </a:blip>
          <a:srcRect b="0" l="0" r="0" t="0"/>
          <a:stretch/>
        </p:blipFill>
        <p:spPr>
          <a:xfrm>
            <a:off x="585325" y="1152463"/>
            <a:ext cx="8096250" cy="3743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 Learning</a:t>
            </a:r>
            <a:endParaRPr/>
          </a:p>
        </p:txBody>
      </p:sp>
      <p:sp>
        <p:nvSpPr>
          <p:cNvPr id="211" name="Google Shape;211;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Discover hidden structure in unlabeled data. </a:t>
            </a:r>
            <a:endParaRPr/>
          </a:p>
        </p:txBody>
      </p:sp>
      <p:pic>
        <p:nvPicPr>
          <p:cNvPr id="212" name="Google Shape;212;p39"/>
          <p:cNvPicPr preferRelativeResize="0"/>
          <p:nvPr/>
        </p:nvPicPr>
        <p:blipFill rotWithShape="1">
          <a:blip r:embed="rId3">
            <a:alphaModFix/>
          </a:blip>
          <a:srcRect b="0" l="0" r="0" t="0"/>
          <a:stretch/>
        </p:blipFill>
        <p:spPr>
          <a:xfrm>
            <a:off x="1455200" y="1904750"/>
            <a:ext cx="5830350" cy="3238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 </a:t>
            </a:r>
            <a:endParaRPr/>
          </a:p>
        </p:txBody>
      </p:sp>
      <p:sp>
        <p:nvSpPr>
          <p:cNvPr id="218" name="Google Shape;218;p40"/>
          <p:cNvSpPr txBox="1"/>
          <p:nvPr>
            <p:ph idx="1" type="body"/>
          </p:nvPr>
        </p:nvSpPr>
        <p:spPr>
          <a:xfrm>
            <a:off x="311700" y="1152475"/>
            <a:ext cx="383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Extracting structure from data</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
              <a:t>Example: Segment grocery store shoppers into clusters that exhibit similar behaviors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There is no "right answer"</a:t>
            </a:r>
            <a:endParaRPr/>
          </a:p>
          <a:p>
            <a:pPr indent="0" lvl="0" marL="0" rtl="0" algn="l">
              <a:spcBef>
                <a:spcPts val="0"/>
              </a:spcBef>
              <a:spcAft>
                <a:spcPts val="0"/>
              </a:spcAft>
              <a:buNone/>
            </a:pPr>
            <a:r>
              <a:t/>
            </a:r>
            <a:endParaRPr/>
          </a:p>
        </p:txBody>
      </p:sp>
      <p:pic>
        <p:nvPicPr>
          <p:cNvPr id="219" name="Google Shape;219;p40"/>
          <p:cNvPicPr preferRelativeResize="0"/>
          <p:nvPr/>
        </p:nvPicPr>
        <p:blipFill>
          <a:blip r:embed="rId3">
            <a:alphaModFix/>
          </a:blip>
          <a:stretch>
            <a:fillRect/>
          </a:stretch>
        </p:blipFill>
        <p:spPr>
          <a:xfrm>
            <a:off x="4144000" y="1208450"/>
            <a:ext cx="4572000" cy="342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 Learning: Clustering</a:t>
            </a:r>
            <a:endParaRPr/>
          </a:p>
        </p:txBody>
      </p:sp>
      <p:sp>
        <p:nvSpPr>
          <p:cNvPr id="225" name="Google Shape;225;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Organize data into meaningful subgroups (clusters) without any prior knowledge of their group membership</a:t>
            </a:r>
            <a:endParaRPr/>
          </a:p>
        </p:txBody>
      </p:sp>
      <p:pic>
        <p:nvPicPr>
          <p:cNvPr id="226" name="Google Shape;226;p41"/>
          <p:cNvPicPr preferRelativeResize="0"/>
          <p:nvPr/>
        </p:nvPicPr>
        <p:blipFill rotWithShape="1">
          <a:blip r:embed="rId3">
            <a:alphaModFix/>
          </a:blip>
          <a:srcRect b="0" l="0" r="0" t="0"/>
          <a:stretch/>
        </p:blipFill>
        <p:spPr>
          <a:xfrm>
            <a:off x="1263175" y="1950275"/>
            <a:ext cx="6052976" cy="3077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 Learning: Dimensionality Reduction</a:t>
            </a:r>
            <a:endParaRPr/>
          </a:p>
        </p:txBody>
      </p:sp>
      <p:sp>
        <p:nvSpPr>
          <p:cNvPr id="232" name="Google Shape;232;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Feature preprocessing to reduce dimensionality of data (remove noise)</a:t>
            </a:r>
            <a:endParaRPr/>
          </a:p>
        </p:txBody>
      </p:sp>
      <p:pic>
        <p:nvPicPr>
          <p:cNvPr id="233" name="Google Shape;233;p42"/>
          <p:cNvPicPr preferRelativeResize="0"/>
          <p:nvPr/>
        </p:nvPicPr>
        <p:blipFill rotWithShape="1">
          <a:blip r:embed="rId3">
            <a:alphaModFix/>
          </a:blip>
          <a:srcRect b="0" l="0" r="0" t="0"/>
          <a:stretch/>
        </p:blipFill>
        <p:spPr>
          <a:xfrm>
            <a:off x="2092899" y="1670276"/>
            <a:ext cx="4394650" cy="3295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7" name="Shape 237"/>
        <p:cNvGrpSpPr/>
        <p:nvPr/>
      </p:nvGrpSpPr>
      <p:grpSpPr>
        <a:xfrm>
          <a:off x="0" y="0"/>
          <a:ext cx="0" cy="0"/>
          <a:chOff x="0" y="0"/>
          <a:chExt cx="0" cy="0"/>
        </a:xfrm>
      </p:grpSpPr>
      <p:pic>
        <p:nvPicPr>
          <p:cNvPr id="238" name="Google Shape;238;p43"/>
          <p:cNvPicPr preferRelativeResize="0"/>
          <p:nvPr/>
        </p:nvPicPr>
        <p:blipFill rotWithShape="1">
          <a:blip r:embed="rId3">
            <a:alphaModFix/>
          </a:blip>
          <a:srcRect b="0" l="0" r="0" t="0"/>
          <a:stretch/>
        </p:blipFill>
        <p:spPr>
          <a:xfrm>
            <a:off x="914400" y="152400"/>
            <a:ext cx="7143876"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About Me</a:t>
            </a:r>
            <a:endParaRPr/>
          </a:p>
        </p:txBody>
      </p:sp>
      <p:sp>
        <p:nvSpPr>
          <p:cNvPr id="68" name="Google Shape;68;p17"/>
          <p:cNvSpPr txBox="1"/>
          <p:nvPr>
            <p:ph idx="1" type="body"/>
          </p:nvPr>
        </p:nvSpPr>
        <p:spPr>
          <a:xfrm>
            <a:off x="311700" y="1152475"/>
            <a:ext cx="4385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Used to research climate change impacts on butterflies (ecology, evolution, behavior, some genomics)</a:t>
            </a:r>
            <a:endParaRPr/>
          </a:p>
          <a:p>
            <a:pPr indent="0" lvl="0" marL="0" rtl="0" algn="l">
              <a:lnSpc>
                <a:spcPct val="115000"/>
              </a:lnSpc>
              <a:spcBef>
                <a:spcPts val="1600"/>
              </a:spcBef>
              <a:spcAft>
                <a:spcPts val="0"/>
              </a:spcAft>
              <a:buSzPts val="1800"/>
              <a:buNone/>
            </a:pPr>
            <a:r>
              <a:rPr lang="en"/>
              <a:t>Then, I taught adults data science with General Assembly and taught kids coding through various programs. </a:t>
            </a:r>
            <a:endParaRPr/>
          </a:p>
          <a:p>
            <a:pPr indent="0" lvl="0" marL="0" rtl="0" algn="l">
              <a:lnSpc>
                <a:spcPct val="115000"/>
              </a:lnSpc>
              <a:spcBef>
                <a:spcPts val="1600"/>
              </a:spcBef>
              <a:spcAft>
                <a:spcPts val="0"/>
              </a:spcAft>
              <a:buSzPts val="1800"/>
              <a:buNone/>
            </a:pPr>
            <a:r>
              <a:rPr lang="en"/>
              <a:t>Now I research science communication. </a:t>
            </a:r>
            <a:endParaRPr/>
          </a:p>
          <a:p>
            <a:pPr indent="0" lvl="0" marL="0" rtl="0" algn="l">
              <a:lnSpc>
                <a:spcPct val="115000"/>
              </a:lnSpc>
              <a:spcBef>
                <a:spcPts val="1600"/>
              </a:spcBef>
              <a:spcAft>
                <a:spcPts val="1600"/>
              </a:spcAft>
              <a:buSzPts val="1800"/>
              <a:buNone/>
            </a:pPr>
            <a:r>
              <a:rPr lang="en"/>
              <a:t>In my spare time, I do improvisational acting. </a:t>
            </a:r>
            <a:endParaRPr/>
          </a:p>
        </p:txBody>
      </p:sp>
      <p:pic>
        <p:nvPicPr>
          <p:cNvPr id="69" name="Google Shape;69;p17"/>
          <p:cNvPicPr preferRelativeResize="0"/>
          <p:nvPr/>
        </p:nvPicPr>
        <p:blipFill>
          <a:blip r:embed="rId3">
            <a:alphaModFix/>
          </a:blip>
          <a:stretch>
            <a:fillRect/>
          </a:stretch>
        </p:blipFill>
        <p:spPr>
          <a:xfrm>
            <a:off x="4900000" y="193630"/>
            <a:ext cx="3932300" cy="2378119"/>
          </a:xfrm>
          <a:prstGeom prst="rect">
            <a:avLst/>
          </a:prstGeom>
          <a:noFill/>
          <a:ln>
            <a:noFill/>
          </a:ln>
        </p:spPr>
      </p:pic>
      <p:pic>
        <p:nvPicPr>
          <p:cNvPr id="70" name="Google Shape;70;p17"/>
          <p:cNvPicPr preferRelativeResize="0"/>
          <p:nvPr/>
        </p:nvPicPr>
        <p:blipFill>
          <a:blip r:embed="rId4">
            <a:alphaModFix/>
          </a:blip>
          <a:stretch>
            <a:fillRect/>
          </a:stretch>
        </p:blipFill>
        <p:spPr>
          <a:xfrm>
            <a:off x="4900000" y="2663796"/>
            <a:ext cx="3932299" cy="294775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44" name="Google Shape;244;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45" name="Google Shape;245;p44"/>
          <p:cNvPicPr preferRelativeResize="0"/>
          <p:nvPr/>
        </p:nvPicPr>
        <p:blipFill rotWithShape="1">
          <a:blip r:embed="rId3">
            <a:alphaModFix/>
          </a:blip>
          <a:srcRect b="0" l="0" r="0" t="0"/>
          <a:stretch/>
        </p:blipFill>
        <p:spPr>
          <a:xfrm>
            <a:off x="838800" y="170775"/>
            <a:ext cx="7045644" cy="4801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or Unsupervised Learning?</a:t>
            </a:r>
            <a:endParaRPr/>
          </a:p>
        </p:txBody>
      </p:sp>
      <p:sp>
        <p:nvSpPr>
          <p:cNvPr id="251" name="Google Shape;25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45"/>
          <p:cNvPicPr preferRelativeResize="0"/>
          <p:nvPr/>
        </p:nvPicPr>
        <p:blipFill>
          <a:blip r:embed="rId3">
            <a:alphaModFix/>
          </a:blip>
          <a:stretch>
            <a:fillRect/>
          </a:stretch>
        </p:blipFill>
        <p:spPr>
          <a:xfrm>
            <a:off x="0" y="1102379"/>
            <a:ext cx="9143999" cy="413564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machine learning work?</a:t>
            </a:r>
            <a:endParaRPr/>
          </a:p>
        </p:txBody>
      </p:sp>
      <p:sp>
        <p:nvSpPr>
          <p:cNvPr id="258" name="Google Shape;258;p46"/>
          <p:cNvSpPr txBox="1"/>
          <p:nvPr>
            <p:ph idx="1" type="body"/>
          </p:nvPr>
        </p:nvSpPr>
        <p:spPr>
          <a:xfrm>
            <a:off x="311700" y="1152475"/>
            <a:ext cx="896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t>High-level steps of supervised learning:</a:t>
            </a:r>
            <a:endParaRPr sz="1400"/>
          </a:p>
          <a:p>
            <a:pPr indent="0" lvl="0" marL="0" rtl="0" algn="l">
              <a:spcBef>
                <a:spcPts val="0"/>
              </a:spcBef>
              <a:spcAft>
                <a:spcPts val="0"/>
              </a:spcAft>
              <a:buClr>
                <a:srgbClr val="000000"/>
              </a:buClr>
              <a:buSzPts val="1100"/>
              <a:buFont typeface="Arial"/>
              <a:buNone/>
            </a:pPr>
            <a:r>
              <a:t/>
            </a:r>
            <a:endParaRPr sz="1400"/>
          </a:p>
          <a:p>
            <a:pPr indent="-317500" lvl="0" marL="457200" rtl="0" algn="l">
              <a:spcBef>
                <a:spcPts val="0"/>
              </a:spcBef>
              <a:spcAft>
                <a:spcPts val="0"/>
              </a:spcAft>
              <a:buSzPts val="1400"/>
              <a:buAutoNum type="arabicParenR"/>
            </a:pPr>
            <a:r>
              <a:rPr lang="en" sz="1400"/>
              <a:t>First, train a machine learning model using </a:t>
            </a:r>
            <a:endParaRPr sz="1400"/>
          </a:p>
          <a:p>
            <a:pPr indent="0" lvl="0" marL="457200" rtl="0" algn="l">
              <a:spcBef>
                <a:spcPts val="0"/>
              </a:spcBef>
              <a:spcAft>
                <a:spcPts val="0"/>
              </a:spcAft>
              <a:buNone/>
            </a:pPr>
            <a:r>
              <a:rPr lang="en" sz="1400"/>
              <a:t>labeled data</a:t>
            </a:r>
            <a:endParaRPr sz="1400"/>
          </a:p>
          <a:p>
            <a:pPr indent="0" lvl="0" marL="0" rtl="0" algn="l">
              <a:spcBef>
                <a:spcPts val="0"/>
              </a:spcBef>
              <a:spcAft>
                <a:spcPts val="0"/>
              </a:spcAft>
              <a:buClr>
                <a:srgbClr val="000000"/>
              </a:buClr>
              <a:buSzPts val="1100"/>
              <a:buFont typeface="Arial"/>
              <a:buNone/>
            </a:pPr>
            <a:r>
              <a:t/>
            </a:r>
            <a:endParaRPr sz="1400"/>
          </a:p>
          <a:p>
            <a:pPr indent="-317500" lvl="0" marL="914400" rtl="0" algn="l">
              <a:spcBef>
                <a:spcPts val="0"/>
              </a:spcBef>
              <a:spcAft>
                <a:spcPts val="0"/>
              </a:spcAft>
              <a:buSzPts val="1400"/>
              <a:buChar char="●"/>
            </a:pPr>
            <a:r>
              <a:rPr lang="en" sz="1400"/>
              <a:t>"Labeled data" has been labeled with </a:t>
            </a:r>
            <a:endParaRPr sz="1400"/>
          </a:p>
          <a:p>
            <a:pPr indent="0" lvl="0" marL="914400" rtl="0" algn="l">
              <a:spcBef>
                <a:spcPts val="0"/>
              </a:spcBef>
              <a:spcAft>
                <a:spcPts val="0"/>
              </a:spcAft>
              <a:buNone/>
            </a:pPr>
            <a:r>
              <a:rPr lang="en" sz="1400"/>
              <a:t>the outcome</a:t>
            </a:r>
            <a:endParaRPr sz="1400"/>
          </a:p>
          <a:p>
            <a:pPr indent="-317500" lvl="0" marL="914400" rtl="0" algn="l">
              <a:spcBef>
                <a:spcPts val="0"/>
              </a:spcBef>
              <a:spcAft>
                <a:spcPts val="0"/>
              </a:spcAft>
              <a:buSzPts val="1400"/>
              <a:buChar char="●"/>
            </a:pPr>
            <a:r>
              <a:rPr lang="en" sz="1400"/>
              <a:t>"Machine learning model" learns the </a:t>
            </a:r>
            <a:endParaRPr sz="1400"/>
          </a:p>
          <a:p>
            <a:pPr indent="0" lvl="0" marL="914400" rtl="0" algn="l">
              <a:spcBef>
                <a:spcPts val="0"/>
              </a:spcBef>
              <a:spcAft>
                <a:spcPts val="0"/>
              </a:spcAft>
              <a:buNone/>
            </a:pPr>
            <a:r>
              <a:rPr lang="en" sz="1400"/>
              <a:t>relationship between the attributes of the </a:t>
            </a:r>
            <a:endParaRPr sz="1400"/>
          </a:p>
          <a:p>
            <a:pPr indent="0" lvl="0" marL="914400" rtl="0" algn="l">
              <a:spcBef>
                <a:spcPts val="0"/>
              </a:spcBef>
              <a:spcAft>
                <a:spcPts val="0"/>
              </a:spcAft>
              <a:buNone/>
            </a:pPr>
            <a:r>
              <a:rPr lang="en" sz="1400"/>
              <a:t>data and its outcome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2) Then, make predictions on new data for which the label is unknown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primary goal of supervised learning is to build a model that "generalizes": It accurately predicts the future rather than the past!</a:t>
            </a:r>
            <a:endParaRPr sz="1400"/>
          </a:p>
        </p:txBody>
      </p:sp>
      <p:pic>
        <p:nvPicPr>
          <p:cNvPr id="259" name="Google Shape;259;p46"/>
          <p:cNvPicPr preferRelativeResize="0"/>
          <p:nvPr/>
        </p:nvPicPr>
        <p:blipFill>
          <a:blip r:embed="rId3">
            <a:alphaModFix/>
          </a:blip>
          <a:stretch>
            <a:fillRect/>
          </a:stretch>
        </p:blipFill>
        <p:spPr>
          <a:xfrm>
            <a:off x="4746975" y="1045900"/>
            <a:ext cx="4213050" cy="280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b="1"/>
          </a:p>
          <a:p>
            <a:pPr indent="0" lvl="0" marL="0" rtl="0" algn="ctr">
              <a:lnSpc>
                <a:spcPct val="100000"/>
              </a:lnSpc>
              <a:spcBef>
                <a:spcPts val="0"/>
              </a:spcBef>
              <a:spcAft>
                <a:spcPts val="0"/>
              </a:spcAft>
              <a:buSzPts val="5200"/>
              <a:buNone/>
            </a:pPr>
            <a:r>
              <a:rPr b="1" lang="en" sz="3000"/>
              <a:t>Gradient Descent</a:t>
            </a:r>
            <a:endParaRPr b="1"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3000"/>
              <a:t>Training a robot to </a:t>
            </a:r>
            <a:endParaRPr b="1" sz="3000"/>
          </a:p>
          <a:p>
            <a:pPr indent="0" lvl="0" marL="0" rtl="0" algn="ctr">
              <a:lnSpc>
                <a:spcPct val="100000"/>
              </a:lnSpc>
              <a:spcBef>
                <a:spcPts val="0"/>
              </a:spcBef>
              <a:spcAft>
                <a:spcPts val="0"/>
              </a:spcAft>
              <a:buSzPts val="5200"/>
              <a:buNone/>
            </a:pPr>
            <a:r>
              <a:rPr b="1" lang="en" sz="3000"/>
              <a:t>go to the pen</a:t>
            </a:r>
            <a:endParaRPr b="1" sz="3000"/>
          </a:p>
        </p:txBody>
      </p:sp>
      <p:pic>
        <p:nvPicPr>
          <p:cNvPr id="270" name="Google Shape;270;p48"/>
          <p:cNvPicPr preferRelativeResize="0"/>
          <p:nvPr/>
        </p:nvPicPr>
        <p:blipFill rotWithShape="1">
          <a:blip r:embed="rId3">
            <a:alphaModFix/>
          </a:blip>
          <a:srcRect b="0" l="0" r="0" t="0"/>
          <a:stretch/>
        </p:blipFill>
        <p:spPr>
          <a:xfrm>
            <a:off x="3178950" y="2843625"/>
            <a:ext cx="2895600" cy="158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276" name="Google Shape;276;p4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277" name="Google Shape;277;p49"/>
          <p:cNvPicPr preferRelativeResize="0"/>
          <p:nvPr/>
        </p:nvPicPr>
        <p:blipFill rotWithShape="1">
          <a:blip r:embed="rId3">
            <a:alphaModFix/>
          </a:blip>
          <a:srcRect b="0" l="0" r="0" t="0"/>
          <a:stretch/>
        </p:blipFill>
        <p:spPr>
          <a:xfrm>
            <a:off x="1143000" y="0"/>
            <a:ext cx="6858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0"/>
          <p:cNvSpPr txBox="1"/>
          <p:nvPr>
            <p:ph type="ctrTitle"/>
          </p:nvPr>
        </p:nvSpPr>
        <p:spPr>
          <a:xfrm>
            <a:off x="311708" y="2268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4800"/>
              <a:t>Pen:</a:t>
            </a:r>
            <a:r>
              <a:rPr lang="en" sz="4800"/>
              <a:t> Minimize Distance</a:t>
            </a:r>
            <a:endParaRPr sz="4800"/>
          </a:p>
          <a:p>
            <a:pPr indent="0" lvl="0" marL="0" rtl="0" algn="ctr">
              <a:lnSpc>
                <a:spcPct val="100000"/>
              </a:lnSpc>
              <a:spcBef>
                <a:spcPts val="0"/>
              </a:spcBef>
              <a:spcAft>
                <a:spcPts val="0"/>
              </a:spcAft>
              <a:buSzPts val="5200"/>
              <a:buNone/>
            </a:pPr>
            <a:r>
              <a:rPr b="1" lang="en" sz="4800"/>
              <a:t>Mountain:</a:t>
            </a:r>
            <a:r>
              <a:rPr lang="en" sz="4800"/>
              <a:t> Minimize Height</a:t>
            </a:r>
            <a:endParaRPr sz="4800"/>
          </a:p>
          <a:p>
            <a:pPr indent="0" lvl="0" marL="0" rtl="0" algn="ctr">
              <a:lnSpc>
                <a:spcPct val="100000"/>
              </a:lnSpc>
              <a:spcBef>
                <a:spcPts val="0"/>
              </a:spcBef>
              <a:spcAft>
                <a:spcPts val="0"/>
              </a:spcAft>
              <a:buSzPts val="5200"/>
              <a:buNone/>
            </a:pPr>
            <a:r>
              <a:t/>
            </a:r>
            <a:endParaRPr sz="4800"/>
          </a:p>
          <a:p>
            <a:pPr indent="0" lvl="0" marL="0" rtl="0" algn="ctr">
              <a:lnSpc>
                <a:spcPct val="100000"/>
              </a:lnSpc>
              <a:spcBef>
                <a:spcPts val="0"/>
              </a:spcBef>
              <a:spcAft>
                <a:spcPts val="0"/>
              </a:spcAft>
              <a:buSzPts val="5200"/>
              <a:buNone/>
            </a:pPr>
            <a:r>
              <a:rPr b="1" lang="en" sz="4800"/>
              <a:t>Any Machine Learning Problem:</a:t>
            </a:r>
            <a:r>
              <a:rPr lang="en" sz="4800"/>
              <a:t> Minimize the Error</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51"/>
          <p:cNvSpPr txBox="1"/>
          <p:nvPr>
            <p:ph type="ctrTitle"/>
          </p:nvPr>
        </p:nvSpPr>
        <p:spPr>
          <a:xfrm>
            <a:off x="311708" y="-9362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4800"/>
              <a:t>Gradient Descent</a:t>
            </a:r>
            <a:r>
              <a:rPr lang="en" sz="4800"/>
              <a:t> is minimizing the error. </a:t>
            </a:r>
            <a:endParaRPr sz="4800"/>
          </a:p>
        </p:txBody>
      </p:sp>
      <p:pic>
        <p:nvPicPr>
          <p:cNvPr id="288" name="Google Shape;288;p51"/>
          <p:cNvPicPr preferRelativeResize="0"/>
          <p:nvPr/>
        </p:nvPicPr>
        <p:blipFill rotWithShape="1">
          <a:blip r:embed="rId3">
            <a:alphaModFix/>
          </a:blip>
          <a:srcRect b="0" l="0" r="0" t="0"/>
          <a:stretch/>
        </p:blipFill>
        <p:spPr>
          <a:xfrm>
            <a:off x="1983375" y="1987225"/>
            <a:ext cx="5530523" cy="29968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Basic Terminology</a:t>
            </a:r>
            <a:endParaRPr/>
          </a:p>
        </p:txBody>
      </p:sp>
      <p:sp>
        <p:nvSpPr>
          <p:cNvPr id="294" name="Google Shape;294;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95" name="Google Shape;295;p52"/>
          <p:cNvPicPr preferRelativeResize="0"/>
          <p:nvPr/>
        </p:nvPicPr>
        <p:blipFill rotWithShape="1">
          <a:blip r:embed="rId3">
            <a:alphaModFix/>
          </a:blip>
          <a:srcRect b="-1770" l="0" r="0" t="16599"/>
          <a:stretch/>
        </p:blipFill>
        <p:spPr>
          <a:xfrm>
            <a:off x="1142225" y="839075"/>
            <a:ext cx="6859551" cy="438062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take a look at one of the .csv files in our folder and try to use some of our new vocabulary terms...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About You</a:t>
            </a:r>
            <a:endParaRPr/>
          </a:p>
        </p:txBody>
      </p:sp>
      <p:sp>
        <p:nvSpPr>
          <p:cNvPr id="76" name="Google Shape;76;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rPr lang="en"/>
              <a:t>Find a partner, find out the following about them:</a:t>
            </a:r>
            <a:endParaRPr/>
          </a:p>
          <a:p>
            <a:pPr indent="-342900" lvl="0" marL="457200" rtl="0" algn="l">
              <a:lnSpc>
                <a:spcPct val="115000"/>
              </a:lnSpc>
              <a:spcBef>
                <a:spcPts val="1600"/>
              </a:spcBef>
              <a:spcAft>
                <a:spcPts val="0"/>
              </a:spcAft>
              <a:buSzPts val="1800"/>
              <a:buChar char="●"/>
            </a:pPr>
            <a:r>
              <a:rPr lang="en"/>
              <a:t>Name</a:t>
            </a:r>
            <a:endParaRPr/>
          </a:p>
          <a:p>
            <a:pPr indent="-342900" lvl="0" marL="457200" rtl="0" algn="l">
              <a:lnSpc>
                <a:spcPct val="115000"/>
              </a:lnSpc>
              <a:spcBef>
                <a:spcPts val="0"/>
              </a:spcBef>
              <a:spcAft>
                <a:spcPts val="0"/>
              </a:spcAft>
              <a:buSzPts val="1800"/>
              <a:buChar char="●"/>
            </a:pPr>
            <a:r>
              <a:rPr lang="en"/>
              <a:t>Where they are from (hometown and current university)</a:t>
            </a:r>
            <a:endParaRPr/>
          </a:p>
          <a:p>
            <a:pPr indent="-342900" lvl="0" marL="457200" rtl="0" algn="l">
              <a:lnSpc>
                <a:spcPct val="115000"/>
              </a:lnSpc>
              <a:spcBef>
                <a:spcPts val="0"/>
              </a:spcBef>
              <a:spcAft>
                <a:spcPts val="0"/>
              </a:spcAft>
              <a:buSzPts val="1800"/>
              <a:buChar char="●"/>
            </a:pPr>
            <a:r>
              <a:rPr lang="en"/>
              <a:t>What they research</a:t>
            </a:r>
            <a:endParaRPr/>
          </a:p>
          <a:p>
            <a:pPr indent="-342900" lvl="0" marL="457200" rtl="0" algn="l">
              <a:lnSpc>
                <a:spcPct val="115000"/>
              </a:lnSpc>
              <a:spcBef>
                <a:spcPts val="0"/>
              </a:spcBef>
              <a:spcAft>
                <a:spcPts val="0"/>
              </a:spcAft>
              <a:buSzPts val="1800"/>
              <a:buChar char="●"/>
            </a:pPr>
            <a:r>
              <a:rPr lang="en"/>
              <a:t>Why they are here</a:t>
            </a:r>
            <a:endParaRPr/>
          </a:p>
          <a:p>
            <a:pPr indent="-342900" lvl="0" marL="457200" rtl="0" algn="l">
              <a:lnSpc>
                <a:spcPct val="115000"/>
              </a:lnSpc>
              <a:spcBef>
                <a:spcPts val="0"/>
              </a:spcBef>
              <a:spcAft>
                <a:spcPts val="0"/>
              </a:spcAft>
              <a:buSzPts val="1800"/>
              <a:buChar char="●"/>
            </a:pPr>
            <a:r>
              <a:rPr lang="en"/>
              <a:t>One fun fact</a:t>
            </a:r>
            <a:endParaRPr/>
          </a:p>
          <a:p>
            <a:pPr indent="0" lvl="0" marL="0" rtl="0" algn="l">
              <a:lnSpc>
                <a:spcPct val="115000"/>
              </a:lnSpc>
              <a:spcBef>
                <a:spcPts val="1600"/>
              </a:spcBef>
              <a:spcAft>
                <a:spcPts val="1600"/>
              </a:spcAft>
              <a:buSzPts val="1800"/>
              <a:buNone/>
            </a:pPr>
            <a:r>
              <a:rPr lang="en"/>
              <a:t>Then, we’ll share.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06" name="Google Shape;306;p54"/>
          <p:cNvPicPr preferRelativeResize="0"/>
          <p:nvPr/>
        </p:nvPicPr>
        <p:blipFill rotWithShape="1">
          <a:blip r:embed="rId3">
            <a:alphaModFix/>
          </a:blip>
          <a:srcRect b="0" l="0" r="0" t="0"/>
          <a:stretch/>
        </p:blipFill>
        <p:spPr>
          <a:xfrm>
            <a:off x="652275" y="-2200"/>
            <a:ext cx="7629349" cy="5069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Preprocessing</a:t>
            </a:r>
            <a:endParaRPr/>
          </a:p>
        </p:txBody>
      </p:sp>
      <p:sp>
        <p:nvSpPr>
          <p:cNvPr id="312" name="Google Shape;312;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From raw data to measurement data.</a:t>
            </a:r>
            <a:endParaRPr sz="2400"/>
          </a:p>
          <a:p>
            <a:pPr indent="0" lvl="0" marL="0" rtl="0" algn="l">
              <a:lnSpc>
                <a:spcPct val="115000"/>
              </a:lnSpc>
              <a:spcBef>
                <a:spcPts val="1600"/>
              </a:spcBef>
              <a:spcAft>
                <a:spcPts val="0"/>
              </a:spcAft>
              <a:buSzPts val="1800"/>
              <a:buNone/>
            </a:pPr>
            <a:r>
              <a:rPr lang="en" sz="2400"/>
              <a:t>Scaling data</a:t>
            </a:r>
            <a:endParaRPr sz="2400"/>
          </a:p>
          <a:p>
            <a:pPr indent="0" lvl="0" marL="0" rtl="0" algn="l">
              <a:lnSpc>
                <a:spcPct val="115000"/>
              </a:lnSpc>
              <a:spcBef>
                <a:spcPts val="1600"/>
              </a:spcBef>
              <a:spcAft>
                <a:spcPts val="0"/>
              </a:spcAft>
              <a:buSzPts val="1800"/>
              <a:buNone/>
            </a:pPr>
            <a:r>
              <a:rPr lang="en" sz="2400"/>
              <a:t>Dimensionality reduction</a:t>
            </a:r>
            <a:endParaRPr sz="2400"/>
          </a:p>
          <a:p>
            <a:pPr indent="0" lvl="0" marL="0" rtl="0" algn="l">
              <a:lnSpc>
                <a:spcPct val="115000"/>
              </a:lnSpc>
              <a:spcBef>
                <a:spcPts val="1600"/>
              </a:spcBef>
              <a:spcAft>
                <a:spcPts val="1600"/>
              </a:spcAft>
              <a:buSzPts val="1800"/>
              <a:buNone/>
            </a:pPr>
            <a:r>
              <a:rPr lang="en" sz="2400"/>
              <a:t>Splitting into training and testing sets</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Training and Selecting a Model</a:t>
            </a:r>
            <a:endParaRPr/>
          </a:p>
        </p:txBody>
      </p:sp>
      <p:sp>
        <p:nvSpPr>
          <p:cNvPr id="318" name="Google Shape;318;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No “silver bullet” model.</a:t>
            </a:r>
            <a:endParaRPr sz="2400"/>
          </a:p>
          <a:p>
            <a:pPr indent="0" lvl="0" marL="0" rtl="0" algn="l">
              <a:lnSpc>
                <a:spcPct val="115000"/>
              </a:lnSpc>
              <a:spcBef>
                <a:spcPts val="1600"/>
              </a:spcBef>
              <a:spcAft>
                <a:spcPts val="0"/>
              </a:spcAft>
              <a:buSzPts val="1800"/>
              <a:buNone/>
            </a:pPr>
            <a:r>
              <a:rPr lang="en" sz="2400"/>
              <a:t>Compare performance.</a:t>
            </a:r>
            <a:endParaRPr sz="2400"/>
          </a:p>
          <a:p>
            <a:pPr indent="0" lvl="0" marL="0" rtl="0" algn="l">
              <a:lnSpc>
                <a:spcPct val="115000"/>
              </a:lnSpc>
              <a:spcBef>
                <a:spcPts val="1600"/>
              </a:spcBef>
              <a:spcAft>
                <a:spcPts val="0"/>
              </a:spcAft>
              <a:buSzPts val="1800"/>
              <a:buNone/>
            </a:pPr>
            <a:r>
              <a:rPr lang="en" sz="2400"/>
              <a:t>Cross-validation.</a:t>
            </a:r>
            <a:endParaRPr sz="2400"/>
          </a:p>
          <a:p>
            <a:pPr indent="0" lvl="0" marL="0" rtl="0" algn="l">
              <a:lnSpc>
                <a:spcPct val="115000"/>
              </a:lnSpc>
              <a:spcBef>
                <a:spcPts val="1600"/>
              </a:spcBef>
              <a:spcAft>
                <a:spcPts val="1600"/>
              </a:spcAft>
              <a:buSzPts val="1800"/>
              <a:buNone/>
            </a:pPr>
            <a:r>
              <a:rPr lang="en" sz="2400"/>
              <a:t>Hyperparameter optimization. </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Evaluating and Predicting</a:t>
            </a:r>
            <a:endParaRPr/>
          </a:p>
        </p:txBody>
      </p:sp>
      <p:sp>
        <p:nvSpPr>
          <p:cNvPr id="324" name="Google Shape;324;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How the model performs on unseen data (how well does it generalize?)</a:t>
            </a:r>
            <a:endParaRPr sz="2400"/>
          </a:p>
          <a:p>
            <a:pPr indent="0" lvl="0" marL="0" rtl="0" algn="l">
              <a:lnSpc>
                <a:spcPct val="115000"/>
              </a:lnSpc>
              <a:spcBef>
                <a:spcPts val="1600"/>
              </a:spcBef>
              <a:spcAft>
                <a:spcPts val="1600"/>
              </a:spcAft>
              <a:buSzPts val="1800"/>
              <a:buNone/>
            </a:pPr>
            <a:r>
              <a:rPr lang="en" sz="2400"/>
              <a:t>Use model to predict new, future data</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Get to know your coursemates!</a:t>
            </a:r>
            <a:endParaRPr/>
          </a:p>
        </p:txBody>
      </p:sp>
      <p:sp>
        <p:nvSpPr>
          <p:cNvPr id="330" name="Google Shape;330;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You can work in groups or on your own. </a:t>
            </a:r>
            <a:endParaRPr/>
          </a:p>
          <a:p>
            <a:pPr indent="0" lvl="0" marL="0" rtl="0" algn="l">
              <a:lnSpc>
                <a:spcPct val="115000"/>
              </a:lnSpc>
              <a:spcBef>
                <a:spcPts val="1600"/>
              </a:spcBef>
              <a:spcAft>
                <a:spcPts val="0"/>
              </a:spcAft>
              <a:buSzPts val="1800"/>
              <a:buNone/>
            </a:pPr>
            <a:r>
              <a:rPr lang="en"/>
              <a:t>Pick one of these questions or make up your own:</a:t>
            </a:r>
            <a:endParaRPr/>
          </a:p>
          <a:p>
            <a:pPr indent="-342900" lvl="0" marL="457200" rtl="0" algn="l">
              <a:lnSpc>
                <a:spcPct val="115000"/>
              </a:lnSpc>
              <a:spcBef>
                <a:spcPts val="1600"/>
              </a:spcBef>
              <a:spcAft>
                <a:spcPts val="0"/>
              </a:spcAft>
              <a:buSzPts val="1800"/>
              <a:buChar char="●"/>
            </a:pPr>
            <a:r>
              <a:rPr lang="en"/>
              <a:t>What is your current favorite tool for working with data?</a:t>
            </a:r>
            <a:endParaRPr/>
          </a:p>
          <a:p>
            <a:pPr indent="-342900" lvl="0" marL="457200" rtl="0" algn="l">
              <a:lnSpc>
                <a:spcPct val="115000"/>
              </a:lnSpc>
              <a:spcBef>
                <a:spcPts val="0"/>
              </a:spcBef>
              <a:spcAft>
                <a:spcPts val="0"/>
              </a:spcAft>
              <a:buSzPts val="1800"/>
              <a:buChar char="●"/>
            </a:pPr>
            <a:r>
              <a:rPr lang="en"/>
              <a:t>What are you most excited about learning?</a:t>
            </a:r>
            <a:endParaRPr/>
          </a:p>
          <a:p>
            <a:pPr indent="-342900" lvl="0" marL="457200" rtl="0" algn="l">
              <a:lnSpc>
                <a:spcPct val="115000"/>
              </a:lnSpc>
              <a:spcBef>
                <a:spcPts val="0"/>
              </a:spcBef>
              <a:spcAft>
                <a:spcPts val="0"/>
              </a:spcAft>
              <a:buSzPts val="1800"/>
              <a:buChar char="●"/>
            </a:pPr>
            <a:r>
              <a:rPr lang="en"/>
              <a:t>What can you help your classmates with when it comes to data analysis?</a:t>
            </a:r>
            <a:endParaRPr/>
          </a:p>
          <a:p>
            <a:pPr indent="0" lvl="0" marL="0" rtl="0" algn="l">
              <a:lnSpc>
                <a:spcPct val="115000"/>
              </a:lnSpc>
              <a:spcBef>
                <a:spcPts val="1600"/>
              </a:spcBef>
              <a:spcAft>
                <a:spcPts val="0"/>
              </a:spcAft>
              <a:buSzPts val="1800"/>
              <a:buNone/>
            </a:pPr>
            <a:r>
              <a:rPr lang="en"/>
              <a:t>Collect data on your classmates.</a:t>
            </a:r>
            <a:endParaRPr/>
          </a:p>
          <a:p>
            <a:pPr indent="0" lvl="0" marL="0" rtl="0" algn="l">
              <a:lnSpc>
                <a:spcPct val="115000"/>
              </a:lnSpc>
              <a:spcBef>
                <a:spcPts val="1600"/>
              </a:spcBef>
              <a:spcAft>
                <a:spcPts val="0"/>
              </a:spcAft>
              <a:buSzPts val="1800"/>
              <a:buNone/>
            </a:pPr>
            <a:r>
              <a:rPr lang="en"/>
              <a:t>Summarize your findings in a narrative, visualization, etc. (feel free to be creative)</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Course Overview (subject to change)</a:t>
            </a:r>
            <a:endParaRPr/>
          </a:p>
        </p:txBody>
      </p:sp>
      <p:sp>
        <p:nvSpPr>
          <p:cNvPr id="82" name="Google Shape;82;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FFFFFF"/>
                </a:solidFill>
              </a:rPr>
              <a:t>Day 1:</a:t>
            </a:r>
            <a:r>
              <a:rPr lang="en"/>
              <a:t> Intro to Machine Learning, Python Foundations, Pandas</a:t>
            </a:r>
            <a:endParaRPr/>
          </a:p>
          <a:p>
            <a:pPr indent="0" lvl="0" marL="0" rtl="0" algn="l">
              <a:lnSpc>
                <a:spcPct val="115000"/>
              </a:lnSpc>
              <a:spcBef>
                <a:spcPts val="1600"/>
              </a:spcBef>
              <a:spcAft>
                <a:spcPts val="0"/>
              </a:spcAft>
              <a:buSzPts val="1800"/>
              <a:buNone/>
            </a:pPr>
            <a:r>
              <a:rPr lang="en">
                <a:solidFill>
                  <a:srgbClr val="FFFFFF"/>
                </a:solidFill>
              </a:rPr>
              <a:t>Day 2:</a:t>
            </a:r>
            <a:r>
              <a:rPr lang="en"/>
              <a:t> Data Viz, Logistic Regression, KNN, Bias-Variance Tradeoff</a:t>
            </a:r>
            <a:endParaRPr/>
          </a:p>
          <a:p>
            <a:pPr indent="0" lvl="0" marL="0" rtl="0" algn="l">
              <a:lnSpc>
                <a:spcPct val="115000"/>
              </a:lnSpc>
              <a:spcBef>
                <a:spcPts val="1600"/>
              </a:spcBef>
              <a:spcAft>
                <a:spcPts val="0"/>
              </a:spcAft>
              <a:buSzPts val="1800"/>
              <a:buNone/>
            </a:pPr>
            <a:r>
              <a:rPr lang="en">
                <a:solidFill>
                  <a:srgbClr val="FFFFFF"/>
                </a:solidFill>
              </a:rPr>
              <a:t>Day 3:</a:t>
            </a:r>
            <a:r>
              <a:rPr lang="en"/>
              <a:t> Data Preprocessing, SVM</a:t>
            </a:r>
            <a:endParaRPr/>
          </a:p>
          <a:p>
            <a:pPr indent="0" lvl="0" marL="0" rtl="0" algn="l">
              <a:lnSpc>
                <a:spcPct val="115000"/>
              </a:lnSpc>
              <a:spcBef>
                <a:spcPts val="1600"/>
              </a:spcBef>
              <a:spcAft>
                <a:spcPts val="0"/>
              </a:spcAft>
              <a:buSzPts val="1800"/>
              <a:buNone/>
            </a:pPr>
            <a:r>
              <a:rPr lang="en">
                <a:solidFill>
                  <a:srgbClr val="FFFFFF"/>
                </a:solidFill>
              </a:rPr>
              <a:t>Day 4:</a:t>
            </a:r>
            <a:r>
              <a:rPr lang="en"/>
              <a:t> Hyperparameter Tuning, Evaluation Metrics, </a:t>
            </a:r>
            <a:r>
              <a:rPr lang="en"/>
              <a:t>Decision Trees, Ensemble Learners, Dimensionality Reduction, Feature Selection</a:t>
            </a:r>
            <a:endParaRPr/>
          </a:p>
          <a:p>
            <a:pPr indent="0" lvl="0" marL="0" rtl="0" algn="l">
              <a:lnSpc>
                <a:spcPct val="115000"/>
              </a:lnSpc>
              <a:spcBef>
                <a:spcPts val="1600"/>
              </a:spcBef>
              <a:spcAft>
                <a:spcPts val="0"/>
              </a:spcAft>
              <a:buSzPts val="1800"/>
              <a:buNone/>
            </a:pPr>
            <a:r>
              <a:rPr lang="en">
                <a:solidFill>
                  <a:srgbClr val="FFFFFF"/>
                </a:solidFill>
              </a:rPr>
              <a:t>Day 5: </a:t>
            </a:r>
            <a:r>
              <a:rPr lang="en"/>
              <a:t>Clustering, Neural Networks</a:t>
            </a:r>
            <a:endParaRPr/>
          </a:p>
          <a:p>
            <a:pPr indent="0" lvl="0" marL="0" rtl="0" algn="l">
              <a:lnSpc>
                <a:spcPct val="115000"/>
              </a:lnSpc>
              <a:spcBef>
                <a:spcPts val="1600"/>
              </a:spcBef>
              <a:spcAft>
                <a:spcPts val="0"/>
              </a:spcAft>
              <a:buSzPts val="1800"/>
              <a:buNone/>
            </a:pPr>
            <a:r>
              <a:rPr i="1" lang="en">
                <a:solidFill>
                  <a:srgbClr val="00FFFF"/>
                </a:solidFill>
              </a:rPr>
              <a:t>Anything missing on here that you were hoping for?</a:t>
            </a:r>
            <a:endParaRPr i="1">
              <a:solidFill>
                <a:srgbClr val="00FFFF"/>
              </a:solidFill>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Course expectations</a:t>
            </a:r>
            <a:endParaRPr/>
          </a:p>
        </p:txBody>
      </p:sp>
      <p:sp>
        <p:nvSpPr>
          <p:cNvPr id="88" name="Google Shape;88;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00FFFF"/>
                </a:solidFill>
              </a:rPr>
              <a:t>Wide and Shallow.</a:t>
            </a:r>
            <a:endParaRPr>
              <a:solidFill>
                <a:srgbClr val="00FFFF"/>
              </a:solidFill>
            </a:endParaRPr>
          </a:p>
          <a:p>
            <a:pPr indent="0" lvl="0" marL="0" rtl="0" algn="l">
              <a:lnSpc>
                <a:spcPct val="115000"/>
              </a:lnSpc>
              <a:spcBef>
                <a:spcPts val="1600"/>
              </a:spcBef>
              <a:spcAft>
                <a:spcPts val="0"/>
              </a:spcAft>
              <a:buSzPts val="1800"/>
              <a:buNone/>
            </a:pPr>
            <a:r>
              <a:rPr lang="en"/>
              <a:t>You’ll get an overview of the tools available and be able to pick the right ones for the job at hand. (You won’t be expert on any of them).</a:t>
            </a:r>
            <a:endParaRPr/>
          </a:p>
          <a:p>
            <a:pPr indent="0" lvl="0" marL="0" rtl="0" algn="l">
              <a:lnSpc>
                <a:spcPct val="115000"/>
              </a:lnSpc>
              <a:spcBef>
                <a:spcPts val="1600"/>
              </a:spcBef>
              <a:spcAft>
                <a:spcPts val="0"/>
              </a:spcAft>
              <a:buSzPts val="1800"/>
              <a:buNone/>
            </a:pPr>
            <a:r>
              <a:rPr lang="en"/>
              <a:t>My goals are that you’ll be able to match a task to a problem, know the pros and cons of several algorithms, be able to run them in Python, and be able to evaluate and interpret their output. </a:t>
            </a:r>
            <a:endParaRPr/>
          </a:p>
          <a:p>
            <a:pPr indent="0" lvl="0" marL="0" rtl="0" algn="l">
              <a:lnSpc>
                <a:spcPct val="115000"/>
              </a:lnSpc>
              <a:spcBef>
                <a:spcPts val="1600"/>
              </a:spcBef>
              <a:spcAft>
                <a:spcPts val="0"/>
              </a:spcAft>
              <a:buSzPts val="1800"/>
              <a:buNone/>
            </a:pPr>
            <a:r>
              <a:rPr lang="en"/>
              <a:t>You’ll also get a lot of “best practices” advice. We’ll talk about how to preprocess your data, how to tune your models, and how to evaluate them. </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this course will go</a:t>
            </a:r>
            <a:endParaRPr/>
          </a:p>
        </p:txBody>
      </p:sp>
      <p:sp>
        <p:nvSpPr>
          <p:cNvPr id="94" name="Google Shape;94;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Some theory/lecture </a:t>
            </a:r>
            <a:endParaRPr/>
          </a:p>
          <a:p>
            <a:pPr indent="0" lvl="0" marL="0" rtl="0" algn="l">
              <a:lnSpc>
                <a:spcPct val="115000"/>
              </a:lnSpc>
              <a:spcBef>
                <a:spcPts val="1600"/>
              </a:spcBef>
              <a:spcAft>
                <a:spcPts val="0"/>
              </a:spcAft>
              <a:buSzPts val="1800"/>
              <a:buNone/>
            </a:pPr>
            <a:r>
              <a:rPr lang="en"/>
              <a:t>We’ll focus on getting an intuition for how the algorithms work and being able to apply machine learning.</a:t>
            </a:r>
            <a:endParaRPr/>
          </a:p>
          <a:p>
            <a:pPr indent="0" lvl="0" marL="0" rtl="0" algn="l">
              <a:lnSpc>
                <a:spcPct val="115000"/>
              </a:lnSpc>
              <a:spcBef>
                <a:spcPts val="1600"/>
              </a:spcBef>
              <a:spcAft>
                <a:spcPts val="0"/>
              </a:spcAft>
              <a:buSzPts val="1800"/>
              <a:buNone/>
            </a:pPr>
            <a:r>
              <a:rPr lang="en"/>
              <a:t>Code-alongs</a:t>
            </a:r>
            <a:endParaRPr/>
          </a:p>
          <a:p>
            <a:pPr indent="0" lvl="0" marL="0" rtl="0" algn="l">
              <a:lnSpc>
                <a:spcPct val="115000"/>
              </a:lnSpc>
              <a:spcBef>
                <a:spcPts val="1600"/>
              </a:spcBef>
              <a:spcAft>
                <a:spcPts val="0"/>
              </a:spcAft>
              <a:buSzPts val="1800"/>
              <a:buNone/>
            </a:pPr>
            <a:r>
              <a:rPr lang="en"/>
              <a:t>	You can do these as you please (watch, code-along, execute-along)</a:t>
            </a:r>
            <a:endParaRPr/>
          </a:p>
          <a:p>
            <a:pPr indent="0" lvl="0" marL="0" rtl="0" algn="l">
              <a:lnSpc>
                <a:spcPct val="115000"/>
              </a:lnSpc>
              <a:spcBef>
                <a:spcPts val="1600"/>
              </a:spcBef>
              <a:spcAft>
                <a:spcPts val="0"/>
              </a:spcAft>
              <a:buSzPts val="1800"/>
              <a:buNone/>
            </a:pPr>
            <a:r>
              <a:rPr lang="en"/>
              <a:t>Independent work (means independent from top-down instruction)</a:t>
            </a:r>
            <a:endParaRPr/>
          </a:p>
          <a:p>
            <a:pPr indent="0" lvl="0" marL="0" rtl="0" algn="l">
              <a:lnSpc>
                <a:spcPct val="115000"/>
              </a:lnSpc>
              <a:spcBef>
                <a:spcPts val="1600"/>
              </a:spcBef>
              <a:spcAft>
                <a:spcPts val="0"/>
              </a:spcAft>
              <a:buSzPts val="1800"/>
              <a:buNone/>
            </a:pPr>
            <a:r>
              <a:rPr lang="en"/>
              <a:t>The datasets we are using and why. </a:t>
            </a:r>
            <a:endParaRPr/>
          </a:p>
          <a:p>
            <a:pPr indent="0" lvl="0" marL="0" rtl="0" algn="l">
              <a:lnSpc>
                <a:spcPct val="115000"/>
              </a:lnSpc>
              <a:spcBef>
                <a:spcPts val="1600"/>
              </a:spcBef>
              <a:spcAft>
                <a:spcPts val="1600"/>
              </a:spcAft>
              <a:buSzPts val="1800"/>
              <a:buNone/>
            </a:pPr>
            <a:r>
              <a:rPr i="1" lang="en">
                <a:solidFill>
                  <a:srgbClr val="00FFFF"/>
                </a:solidFill>
              </a:rPr>
              <a:t>My thoughts on passive learning. Rant, rant, rant. </a:t>
            </a:r>
            <a:endParaRPr i="1">
              <a:solidFill>
                <a:srgbClr val="00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Prerequisites</a:t>
            </a:r>
            <a:endParaRPr/>
          </a:p>
        </p:txBody>
      </p:sp>
      <p:sp>
        <p:nvSpPr>
          <p:cNvPr id="100" name="Google Shape;100;p22"/>
          <p:cNvSpPr txBox="1"/>
          <p:nvPr>
            <p:ph idx="1" type="body"/>
          </p:nvPr>
        </p:nvSpPr>
        <p:spPr>
          <a:xfrm>
            <a:off x="311700" y="1152475"/>
            <a:ext cx="3382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This should be pretty beginner-friendly.</a:t>
            </a:r>
            <a:endParaRPr/>
          </a:p>
          <a:p>
            <a:pPr indent="0" lvl="0" marL="0" rtl="0" algn="l">
              <a:lnSpc>
                <a:spcPct val="115000"/>
              </a:lnSpc>
              <a:spcBef>
                <a:spcPts val="1600"/>
              </a:spcBef>
              <a:spcAft>
                <a:spcPts val="0"/>
              </a:spcAft>
              <a:buSzPts val="1800"/>
              <a:buNone/>
            </a:pPr>
            <a:r>
              <a:rPr lang="en"/>
              <a:t>Feel free to speak out if you don’t understand something--I’ll adjust.</a:t>
            </a:r>
            <a:endParaRPr/>
          </a:p>
          <a:p>
            <a:pPr indent="0" lvl="0" marL="0" rtl="0" algn="l">
              <a:lnSpc>
                <a:spcPct val="115000"/>
              </a:lnSpc>
              <a:spcBef>
                <a:spcPts val="1600"/>
              </a:spcBef>
              <a:spcAft>
                <a:spcPts val="0"/>
              </a:spcAft>
              <a:buSzPts val="1800"/>
              <a:buNone/>
            </a:pPr>
            <a:r>
              <a:rPr lang="en"/>
              <a:t>I’ll assume a little knowledge of statistics and Python, but we can review those as needed.</a:t>
            </a:r>
            <a:endParaRPr/>
          </a:p>
          <a:p>
            <a:pPr indent="0" lvl="0" marL="0" rtl="0" algn="l">
              <a:lnSpc>
                <a:spcPct val="115000"/>
              </a:lnSpc>
              <a:spcBef>
                <a:spcPts val="1600"/>
              </a:spcBef>
              <a:spcAft>
                <a:spcPts val="1600"/>
              </a:spcAft>
              <a:buSzPts val="1800"/>
              <a:buNone/>
            </a:pPr>
            <a:r>
              <a:t/>
            </a:r>
            <a:endParaRPr/>
          </a:p>
        </p:txBody>
      </p:sp>
      <p:pic>
        <p:nvPicPr>
          <p:cNvPr id="101" name="Google Shape;101;p22"/>
          <p:cNvPicPr preferRelativeResize="0"/>
          <p:nvPr/>
        </p:nvPicPr>
        <p:blipFill rotWithShape="1">
          <a:blip r:embed="rId3">
            <a:alphaModFix/>
          </a:blip>
          <a:srcRect b="0" l="0" r="0" t="0"/>
          <a:stretch/>
        </p:blipFill>
        <p:spPr>
          <a:xfrm>
            <a:off x="3693900" y="125225"/>
            <a:ext cx="5029200" cy="480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Install Help Time!</a:t>
            </a:r>
            <a:endParaRPr/>
          </a:p>
        </p:txBody>
      </p:sp>
      <p:sp>
        <p:nvSpPr>
          <p:cNvPr id="107" name="Google Shape;10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00FFFF"/>
                </a:solidFill>
              </a:rPr>
              <a:t>We won’t use these until later, so if you don’t have them, let’s get those downloads started.</a:t>
            </a:r>
            <a:endParaRPr>
              <a:solidFill>
                <a:srgbClr val="00FFFF"/>
              </a:solidFill>
            </a:endParaRPr>
          </a:p>
          <a:p>
            <a:pPr indent="0" lvl="0" marL="0" rtl="0" algn="l">
              <a:lnSpc>
                <a:spcPct val="115000"/>
              </a:lnSpc>
              <a:spcBef>
                <a:spcPts val="1600"/>
              </a:spcBef>
              <a:spcAft>
                <a:spcPts val="0"/>
              </a:spcAft>
              <a:buSzPts val="1800"/>
              <a:buNone/>
            </a:pPr>
            <a:r>
              <a:rPr lang="en">
                <a:solidFill>
                  <a:srgbClr val="FFFFFF"/>
                </a:solidFill>
              </a:rPr>
              <a:t>Mac/Linux Users:</a:t>
            </a:r>
            <a:r>
              <a:rPr lang="en"/>
              <a:t> Go to your Terminal and type </a:t>
            </a:r>
            <a:r>
              <a:rPr lang="en">
                <a:solidFill>
                  <a:srgbClr val="FFFFFF"/>
                </a:solidFill>
                <a:latin typeface="Roboto Mono"/>
                <a:ea typeface="Roboto Mono"/>
                <a:cs typeface="Roboto Mono"/>
                <a:sym typeface="Roboto Mono"/>
              </a:rPr>
              <a:t>conda list</a:t>
            </a:r>
            <a:endParaRPr>
              <a:solidFill>
                <a:srgbClr val="FFFFFF"/>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
                <a:solidFill>
                  <a:srgbClr val="FFFFFF"/>
                </a:solidFill>
              </a:rPr>
              <a:t>PC Users:</a:t>
            </a:r>
            <a:r>
              <a:rPr lang="en"/>
              <a:t> Go to your Anaconda Prompt and type </a:t>
            </a:r>
            <a:r>
              <a:rPr lang="en">
                <a:solidFill>
                  <a:srgbClr val="FFFFFF"/>
                </a:solidFill>
                <a:latin typeface="Roboto Mono"/>
                <a:ea typeface="Roboto Mono"/>
                <a:cs typeface="Roboto Mono"/>
                <a:sym typeface="Roboto Mono"/>
              </a:rPr>
              <a:t>conda list </a:t>
            </a:r>
            <a:endParaRPr>
              <a:solidFill>
                <a:srgbClr val="FFFFFF"/>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
                <a:solidFill>
                  <a:srgbClr val="FFFFFF"/>
                </a:solidFill>
              </a:rPr>
              <a:t>(optional) PC Users: </a:t>
            </a:r>
            <a:r>
              <a:rPr lang="en"/>
              <a:t>Download Git Bash https://git-for-windows.github.io/</a:t>
            </a:r>
            <a:endParaRPr/>
          </a:p>
          <a:p>
            <a:pPr indent="0" lvl="0" marL="0" rtl="0" algn="l">
              <a:lnSpc>
                <a:spcPct val="115000"/>
              </a:lnSpc>
              <a:spcBef>
                <a:spcPts val="1600"/>
              </a:spcBef>
              <a:spcAft>
                <a:spcPts val="0"/>
              </a:spcAft>
              <a:buClr>
                <a:srgbClr val="000000"/>
              </a:buClr>
              <a:buSzPts val="1100"/>
              <a:buFont typeface="Arial"/>
              <a:buNone/>
            </a:pPr>
            <a:r>
              <a:t/>
            </a:r>
            <a:endParaRPr>
              <a:solidFill>
                <a:srgbClr val="FFFFFF"/>
              </a:solidFill>
            </a:endParaRPr>
          </a:p>
          <a:p>
            <a:pPr indent="0" lvl="0" marL="0" rtl="0" algn="l">
              <a:lnSpc>
                <a:spcPct val="115000"/>
              </a:lnSpc>
              <a:spcBef>
                <a:spcPts val="1600"/>
              </a:spcBef>
              <a:spcAft>
                <a:spcPts val="1600"/>
              </a:spcAft>
              <a:buSzPts val="1800"/>
              <a:buNone/>
            </a:pPr>
            <a:r>
              <a:t/>
            </a:r>
            <a:endParaRPr>
              <a:solidFill>
                <a:srgbClr val="FFFFFF"/>
              </a:solidFill>
            </a:endParaRPr>
          </a:p>
        </p:txBody>
      </p:sp>
      <p:pic>
        <p:nvPicPr>
          <p:cNvPr id="108" name="Google Shape;108;p23"/>
          <p:cNvPicPr preferRelativeResize="0"/>
          <p:nvPr/>
        </p:nvPicPr>
        <p:blipFill rotWithShape="1">
          <a:blip r:embed="rId3">
            <a:alphaModFix/>
          </a:blip>
          <a:srcRect b="0" l="0" r="0" t="0"/>
          <a:stretch/>
        </p:blipFill>
        <p:spPr>
          <a:xfrm>
            <a:off x="2639522" y="3517447"/>
            <a:ext cx="3124175" cy="155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